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58" r:id="rId5"/>
    <p:sldId id="264" r:id="rId6"/>
    <p:sldId id="261" r:id="rId7"/>
    <p:sldId id="263" r:id="rId8"/>
    <p:sldId id="262" r:id="rId9"/>
    <p:sldId id="277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65" r:id="rId20"/>
    <p:sldId id="273" r:id="rId21"/>
    <p:sldId id="272" r:id="rId22"/>
    <p:sldId id="280" r:id="rId23"/>
    <p:sldId id="275" r:id="rId2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mc="http://schemas.openxmlformats.org/markup-compatibility/2006" xmlns:mv="urn:schemas-microsoft-com:mac:vml" xmlns:p14="http://schemas.microsoft.com/office/powerpoint/2010/main" xmlns="">
        <p14:section name="Section par défaut" id="{32A2AC15-45E9-4FEA-BC1B-2458FBE55FFF}">
          <p14:sldIdLst>
            <p14:sldId id="256"/>
            <p14:sldId id="259"/>
            <p14:sldId id="257"/>
            <p14:sldId id="258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F9D2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2" autoAdjust="0"/>
  </p:normalViewPr>
  <p:slideViewPr>
    <p:cSldViewPr>
      <p:cViewPr>
        <p:scale>
          <a:sx n="75" d="100"/>
          <a:sy n="75" d="100"/>
        </p:scale>
        <p:origin x="42" y="-5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pPr/>
              <a:t>30/04/2013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733D7-0B4A-45AA-82D5-6E09F232A66A}" type="datetimeFigureOut">
              <a:rPr lang="fr-FR" smtClean="0"/>
              <a:pPr/>
              <a:t>30/04/2013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95139-497D-40D8-B44F-29041DD713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5139-497D-40D8-B44F-29041DD71370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cueil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-80764"/>
            <a:ext cx="1304925" cy="2076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108" y="1377889"/>
            <a:ext cx="216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083918"/>
            <a:ext cx="1260000" cy="63851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170846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-20538"/>
            <a:ext cx="1304925" cy="20764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594820"/>
            <a:ext cx="1080000" cy="447225"/>
          </a:xfrm>
          <a:prstGeom prst="rect">
            <a:avLst/>
          </a:prstGeom>
        </p:spPr>
      </p:pic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7884368" y="4515966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5316575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1"/>
          <p:cNvGrpSpPr/>
          <p:nvPr userDrawn="1"/>
        </p:nvGrpSpPr>
        <p:grpSpPr>
          <a:xfrm>
            <a:off x="0" y="4405899"/>
            <a:ext cx="9144000" cy="737601"/>
            <a:chOff x="0" y="6120399"/>
            <a:chExt cx="9144000" cy="737601"/>
          </a:xfrm>
        </p:grpSpPr>
        <p:sp>
          <p:nvSpPr>
            <p:cNvPr id="13" name="Rectangle 12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-20538"/>
            <a:ext cx="1304925" cy="2076450"/>
          </a:xfrm>
          <a:prstGeom prst="rect">
            <a:avLst/>
          </a:prstGeom>
        </p:spPr>
      </p:pic>
      <p:sp>
        <p:nvSpPr>
          <p:cNvPr id="17" name="Espace réservé du numéro de diapositive 3"/>
          <p:cNvSpPr txBox="1">
            <a:spLocks/>
          </p:cNvSpPr>
          <p:nvPr userDrawn="1"/>
        </p:nvSpPr>
        <p:spPr>
          <a:xfrm>
            <a:off x="7884368" y="4515966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11676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4/30/2013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299196" y="2579176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 Herbier de l’INRA Guadeloupe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99196" y="4819129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Anne-Marie TOUSSAINT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115622" y="4819129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Avril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52020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115623" y="480457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 / MOIS / ANNEE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1037998"/>
            <a:ext cx="7233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99196" y="1428742"/>
            <a:ext cx="723324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● Rangement par ordre alphabétique et par famille</a:t>
            </a:r>
          </a:p>
          <a:p>
            <a:pPr>
              <a:spcAft>
                <a:spcPts val="180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● Lutte contre 3 ennemis : </a:t>
            </a: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- Humidité</a:t>
            </a: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- Lumière</a:t>
            </a: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- Insectes phytophages et xylophages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99196" y="627534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Conservation d’un herbier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201053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307273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HERBIER DE GUADELOUPE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27584" y="2136631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_03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669141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115623" y="480457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 / MOIS / ANNEE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1037998"/>
            <a:ext cx="7233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4348" y="1428742"/>
            <a:ext cx="781809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fr-FR" sz="1600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Jacques FOURNET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Chercheur INRA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b="1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    La flore de Guadeloupe et de Martinique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99196" y="627534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Création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90663"/>
            <a:ext cx="2714644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201053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214282" y="1428742"/>
            <a:ext cx="831815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Référencé sous le nom herbier  :  </a:t>
            </a:r>
            <a:r>
              <a:rPr lang="fr-FR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GUAD</a:t>
            </a: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Il est reconnu au niveau international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● + de 13600 parts</a:t>
            </a:r>
          </a:p>
          <a:p>
            <a:endParaRPr lang="fr-FR" sz="1600" dirty="0" smtClean="0">
              <a:solidFill>
                <a:srgbClr val="4A452A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           ● 2282 espèces </a:t>
            </a:r>
          </a:p>
          <a:p>
            <a:endParaRPr lang="fr-FR" sz="1600" dirty="0" smtClean="0">
              <a:solidFill>
                <a:srgbClr val="4A452A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           ● 204 familles</a:t>
            </a:r>
          </a:p>
          <a:p>
            <a:endParaRPr lang="fr-FR" sz="1600" dirty="0" smtClean="0">
              <a:solidFill>
                <a:srgbClr val="4A452A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           ● le + important des Petites Antilles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57290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Composition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IMG_0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142990"/>
            <a:ext cx="4143404" cy="292895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201053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1037998"/>
            <a:ext cx="7233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4348" y="1428742"/>
            <a:ext cx="781809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99196" y="627534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Origine géographie des échantillons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CaribbeanIslan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7" y="928675"/>
            <a:ext cx="6286544" cy="335758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201053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307273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UTILITE D’UN HERBIER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27584" y="2136631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_04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669141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1037998"/>
            <a:ext cx="7233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5800" y="895350"/>
            <a:ext cx="7818092" cy="478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Sauvegarde du patrimoine</a:t>
            </a: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 ◦ Vocation de conservation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/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Intérêt pédagogique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 ◦ Support d’actions pédagogiques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Intérêt scientifique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  ◦ Instrument de détermination</a:t>
            </a: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  ◦ Instrument d’étude de la biodiversité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10415-Mertensia pubescens (Copie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785800"/>
            <a:ext cx="1857388" cy="278608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201053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1037998"/>
            <a:ext cx="7233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5800" y="590550"/>
            <a:ext cx="781809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Site Internet</a:t>
            </a: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 ◦ Toutes les données de l’herbier   </a:t>
            </a: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fr-FR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collections.antilles.inra.fr</a:t>
            </a: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Herbier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28750"/>
            <a:ext cx="6687990" cy="342900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rot="10800000">
            <a:off x="2743200" y="440055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201053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1037998"/>
            <a:ext cx="7233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Herbie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57" y="0"/>
            <a:ext cx="8028085" cy="51435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201053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71802" y="2000246"/>
            <a:ext cx="241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6F9D20"/>
                </a:solidFill>
              </a:rPr>
              <a:t>BONUS …</a:t>
            </a:r>
            <a:endParaRPr lang="fr-FR" sz="4400" b="1" dirty="0">
              <a:solidFill>
                <a:srgbClr val="6F9D2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7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SOMMAIRE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99197" y="1285866"/>
            <a:ext cx="72332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GENERALITES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CONSTITUTION ET CONSERVATION D’UN HERBIER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HERBIER DE  GUADELOUPE 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UTILITE D’UN HERBIER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402887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307273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Collection Entomologique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669141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1037998"/>
            <a:ext cx="7233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4348" y="1000114"/>
            <a:ext cx="7818092" cy="493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                                  Entomologie   </a:t>
            </a:r>
            <a:r>
              <a:rPr lang="fr-FR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=  étude des insectes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● + de 200 Boîtes INRA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● + de 400 Boîtes Conseil Général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Plus de 50 000 insectes conservés.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Même utilité que l’Herbier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99196" y="627534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papill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733550"/>
            <a:ext cx="3390254" cy="24003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201053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3-04-17 10.19.3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72"/>
            <a:ext cx="4143404" cy="3357586"/>
          </a:xfrm>
          <a:prstGeom prst="rect">
            <a:avLst/>
          </a:prstGeom>
        </p:spPr>
      </p:pic>
      <p:pic>
        <p:nvPicPr>
          <p:cNvPr id="3" name="Image 2" descr="2013-04-17 10.21.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34"/>
            <a:ext cx="3429024" cy="40005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57356" y="785800"/>
            <a:ext cx="7713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dirty="0" smtClean="0">
                <a:solidFill>
                  <a:srgbClr val="6F9D20"/>
                </a:solidFill>
              </a:rPr>
              <a:t>MERCI de votre attention</a:t>
            </a:r>
            <a:endParaRPr lang="fr-FR" sz="4400" b="1" i="1" dirty="0">
              <a:solidFill>
                <a:srgbClr val="6F9D20"/>
              </a:solidFill>
            </a:endParaRPr>
          </a:p>
        </p:txBody>
      </p:sp>
      <p:pic>
        <p:nvPicPr>
          <p:cNvPr id="3" name="Image 2" descr="IMG_0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214560"/>
            <a:ext cx="2428892" cy="171451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43042" y="1643056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7" name="Image 6" descr="INRA dec 2005 vignettes 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714362"/>
            <a:ext cx="6849960" cy="378621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214546" y="1142990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INRA</a:t>
            </a:r>
            <a:r>
              <a:rPr lang="fr-FR" dirty="0" smtClean="0"/>
              <a:t> : Institut Nationale de la Recherche Agronomique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chemeClr val="bg1"/>
                </a:solidFill>
              </a:rPr>
              <a:t>Centre Antilles-Guyane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28926" y="328613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ASTRO</a:t>
            </a:r>
            <a:r>
              <a:rPr lang="fr-FR" dirty="0" smtClean="0">
                <a:solidFill>
                  <a:schemeClr val="bg1"/>
                </a:solidFill>
              </a:rPr>
              <a:t> : Agro Systèmes </a:t>
            </a:r>
            <a:r>
              <a:rPr lang="fr-FR" dirty="0" err="1" smtClean="0">
                <a:solidFill>
                  <a:schemeClr val="bg1"/>
                </a:solidFill>
              </a:rPr>
              <a:t>TROpicaux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28926" y="371475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CRB</a:t>
            </a:r>
            <a:r>
              <a:rPr lang="fr-FR" dirty="0" smtClean="0">
                <a:solidFill>
                  <a:schemeClr val="bg1"/>
                </a:solidFill>
              </a:rPr>
              <a:t> : Centre de Ressources Biologiques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3311370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307273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GENERALITES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27584" y="2136631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_01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669141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115623" y="480457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 / MOIS / ANNEE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90800" y="1276350"/>
            <a:ext cx="5941640" cy="5416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C’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 une collection de plantes séchées.</a:t>
            </a: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lantes collectées, avec informations associées.</a:t>
            </a: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 plante séchée se monte sur un papier = 1 part</a:t>
            </a: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 plus important au monde : + de 10 Millions de parts</a:t>
            </a: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uséum National d’Histoire Naturelle de Paris</a:t>
            </a: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Qu’est ce qu’un herbier ?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05312- Pachystachys lutea Nees (Copie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071684"/>
            <a:ext cx="1714512" cy="228601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201053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Origine des herbiers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99196" y="1500180"/>
            <a:ext cx="72332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Intérêt  pour la Botanique  depuis l’Antiquité</a:t>
            </a: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Théophraste  ► Père de la Botanique </a:t>
            </a:r>
          </a:p>
          <a:p>
            <a:pPr marL="171450" indent="-171450">
              <a:buClr>
                <a:srgbClr val="C5DD01"/>
              </a:buClr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A écrit  </a:t>
            </a:r>
            <a:r>
              <a:rPr lang="fr-FR" sz="1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Origine des Plantes</a:t>
            </a: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Luca GHINI ( 1490-1566)  fondateur de l’herbier</a:t>
            </a: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1544 :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herbier – 300 échantillons</a:t>
            </a: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C5DD01"/>
              </a:buClr>
              <a:buFont typeface="Wingdings" pitchFamily="2" charset="2"/>
              <a:buChar char="v"/>
            </a:pPr>
            <a:endParaRPr 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Luca-Gh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428873"/>
            <a:ext cx="1357322" cy="133350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722813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6" y="3072735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CONSTITUTION ET CONSERVATION D’UN HERBIER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27584" y="2136631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_02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669141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428728" y="357172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Comment constituer un herbier ?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00200" y="1276350"/>
            <a:ext cx="72332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C5DD01"/>
              </a:buClr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●  </a:t>
            </a:r>
            <a:r>
              <a:rPr lang="fr-FR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REPERER  ce que l’on veut selon le thème choisi</a:t>
            </a:r>
          </a:p>
          <a:p>
            <a:pPr>
              <a:spcAft>
                <a:spcPts val="1200"/>
              </a:spcAft>
              <a:buClr>
                <a:srgbClr val="C5DD01"/>
              </a:buClr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richesse de l’herbier = diversité des plantes</a:t>
            </a:r>
          </a:p>
          <a:p>
            <a:pPr>
              <a:spcAft>
                <a:spcPts val="1200"/>
              </a:spcAft>
              <a:buClr>
                <a:srgbClr val="C5DD01"/>
              </a:buClr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endémiques – indigènes- ….</a:t>
            </a:r>
          </a:p>
          <a:p>
            <a:pPr>
              <a:spcAft>
                <a:spcPts val="1200"/>
              </a:spcAft>
              <a:buClr>
                <a:srgbClr val="C5DD01"/>
              </a:buClr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fr-FR" sz="1600" b="1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RECOLTER les échantillons </a:t>
            </a:r>
          </a:p>
          <a:p>
            <a:pPr>
              <a:spcAft>
                <a:spcPts val="1200"/>
              </a:spcAft>
              <a:buClr>
                <a:srgbClr val="C5DD01"/>
              </a:buClr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plante en entier ( racine, tige, feuilles, fleurs, fruit)</a:t>
            </a:r>
          </a:p>
          <a:p>
            <a:pPr>
              <a:spcAft>
                <a:spcPts val="1200"/>
              </a:spcAft>
              <a:buClr>
                <a:srgbClr val="C5DD01"/>
              </a:buClr>
            </a:pP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 pas récolter les espèces protégées</a:t>
            </a:r>
            <a:endParaRPr lang="fr-F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Clr>
                <a:srgbClr val="C5DD01"/>
              </a:buClr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fr-FR" sz="1600" b="1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SECHER  dans du papier journal</a:t>
            </a:r>
          </a:p>
          <a:p>
            <a:pPr>
              <a:spcAft>
                <a:spcPts val="1200"/>
              </a:spcAft>
              <a:buClr>
                <a:srgbClr val="C5DD01"/>
              </a:buClr>
            </a:pPr>
            <a:r>
              <a:rPr lang="fr-FR" sz="1600" b="1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● MONTER  Nomenclature à respecter  pour l’étiquette</a:t>
            </a: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4860251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115623" y="480457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JOUR / MOIS / ANNEE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99196" y="1037998"/>
            <a:ext cx="7233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5DD01"/>
              </a:buClr>
            </a:pP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5800" y="895350"/>
            <a:ext cx="6172200" cy="5001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 classification des plantes se nomme la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Systématique botanique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Espèce ► Genre ► Famille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Exemple : le Gaïac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rgbClr val="4A452A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i="1" dirty="0" err="1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Guaiacum</a:t>
            </a:r>
            <a:r>
              <a:rPr lang="fr-FR" sz="1600" i="1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 officinale </a:t>
            </a:r>
            <a:r>
              <a:rPr lang="fr-FR" sz="1600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fr-FR" sz="1600" i="1" dirty="0" err="1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Guaiacum</a:t>
            </a:r>
            <a:r>
              <a:rPr lang="fr-FR" sz="1600" dirty="0" smtClean="0">
                <a:solidFill>
                  <a:srgbClr val="4A452A"/>
                </a:solidFill>
                <a:latin typeface="Arial" pitchFamily="34" charset="0"/>
                <a:cs typeface="Arial" pitchFamily="34" charset="0"/>
              </a:rPr>
              <a:t> ► ZYGOPHYLLACACEAE</a:t>
            </a: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99196" y="627534"/>
            <a:ext cx="6768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Classification d’un herbier 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06131-Guaiacum officinale L. (Copie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285866"/>
            <a:ext cx="1785950" cy="264320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201053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396</Words>
  <Application>Microsoft Macintosh PowerPoint</Application>
  <PresentationFormat>Affichage à l'écran (16:9)</PresentationFormat>
  <Paragraphs>236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user</cp:lastModifiedBy>
  <cp:revision>229</cp:revision>
  <dcterms:created xsi:type="dcterms:W3CDTF">2013-04-17T14:53:47Z</dcterms:created>
  <dcterms:modified xsi:type="dcterms:W3CDTF">2013-04-30T15:51:04Z</dcterms:modified>
</cp:coreProperties>
</file>